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71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3300"/>
    <a:srgbClr val="FF5050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75" autoAdjust="0"/>
    <p:restoredTop sz="94660"/>
  </p:normalViewPr>
  <p:slideViewPr>
    <p:cSldViewPr>
      <p:cViewPr varScale="1">
        <p:scale>
          <a:sx n="85" d="100"/>
          <a:sy n="85" d="100"/>
        </p:scale>
        <p:origin x="-8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r="26000" b="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733800"/>
            <a:ext cx="7772400" cy="1470025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Showcard Gothic" pitchFamily="82" charset="0"/>
              </a:rPr>
              <a:t>management </a:t>
            </a:r>
            <a:r>
              <a:rPr lang="en-US" sz="4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Showcard Gothic" pitchFamily="82" charset="0"/>
              </a:rPr>
              <a:t>at work</a:t>
            </a:r>
            <a:endParaRPr lang="en-US" sz="4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Showcard Gothi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905000"/>
            <a:ext cx="5486400" cy="41148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General Awareness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4953000" cy="3657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stress?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Type of stress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Individuals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Body origin &amp; body system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Adoption syndrome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Symptoms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638800" y="5181600"/>
            <a:ext cx="15240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What is stress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	Stress is the “wear and tear” our minds and </a:t>
            </a:r>
          </a:p>
          <a:p>
            <a:pPr>
              <a:buNone/>
            </a:pPr>
            <a:r>
              <a:rPr lang="en-US" dirty="0" smtClean="0"/>
              <a:t>	bodies experience as we attempt to cope </a:t>
            </a:r>
          </a:p>
          <a:p>
            <a:pPr>
              <a:buNone/>
            </a:pPr>
            <a:r>
              <a:rPr lang="en-US" dirty="0" smtClean="0"/>
              <a:t>	with our continually changing environment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133600"/>
            <a:ext cx="19145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715000" y="5181600"/>
            <a:ext cx="182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sz="2800" dirty="0" smtClean="0">
                <a:solidFill>
                  <a:schemeClr val="bg1"/>
                </a:solidFill>
              </a:rPr>
              <a:t>External</a:t>
            </a:r>
          </a:p>
          <a:p>
            <a:pPr marL="514350" indent="-514350"/>
            <a:r>
              <a:rPr lang="en-US" sz="2800" dirty="0" smtClean="0">
                <a:solidFill>
                  <a:schemeClr val="bg1"/>
                </a:solidFill>
              </a:rPr>
              <a:t>Internal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52578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 smtClean="0">
                <a:latin typeface="Berlin Sans FB Demi" pitchFamily="34" charset="0"/>
              </a:rPr>
              <a:t>Types of stress</a:t>
            </a:r>
            <a:endParaRPr lang="en-US" sz="4000" dirty="0">
              <a:latin typeface="Berlin Sans FB Demi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10000" y="5486400"/>
            <a:ext cx="1676400" cy="3810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3" grpId="0" uiExpand="1" build="p"/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696200" cy="1143000"/>
          </a:xfrm>
        </p:spPr>
        <p:txBody>
          <a:bodyPr/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      Stress feelings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743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Worry</a:t>
            </a:r>
          </a:p>
          <a:p>
            <a:r>
              <a:rPr lang="en-US" dirty="0" smtClean="0"/>
              <a:t>Tense</a:t>
            </a:r>
          </a:p>
          <a:p>
            <a:r>
              <a:rPr lang="en-US" dirty="0" smtClean="0"/>
              <a:t>Tired</a:t>
            </a:r>
          </a:p>
          <a:p>
            <a:r>
              <a:rPr lang="en-US" dirty="0" smtClean="0"/>
              <a:t>Frightened</a:t>
            </a:r>
          </a:p>
          <a:p>
            <a:r>
              <a:rPr lang="en-US" dirty="0" smtClean="0"/>
              <a:t>Elated</a:t>
            </a:r>
          </a:p>
          <a:p>
            <a:r>
              <a:rPr lang="en-US" dirty="0" smtClean="0"/>
              <a:t>Depressed</a:t>
            </a:r>
          </a:p>
          <a:p>
            <a:r>
              <a:rPr lang="en-US" dirty="0" smtClean="0"/>
              <a:t>Anxious</a:t>
            </a:r>
          </a:p>
          <a:p>
            <a:r>
              <a:rPr lang="en-US" dirty="0" smtClean="0"/>
              <a:t>Anger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4800600"/>
            <a:ext cx="28098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0"/>
            <a:ext cx="20955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905000"/>
            <a:ext cx="23336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/>
          <p:cNvSpPr/>
          <p:nvPr/>
        </p:nvSpPr>
        <p:spPr>
          <a:xfrm rot="10800000">
            <a:off x="762000" y="1752600"/>
            <a:ext cx="4648200" cy="3276600"/>
          </a:xfrm>
          <a:prstGeom prst="wedgeRoundRectCallout">
            <a:avLst/>
          </a:prstGeom>
          <a:solidFill>
            <a:srgbClr val="FF330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External stressors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4572000" cy="4221163"/>
          </a:xfrm>
        </p:spPr>
        <p:txBody>
          <a:bodyPr/>
          <a:lstStyle/>
          <a:p>
            <a:r>
              <a:rPr lang="en-US" dirty="0" smtClean="0"/>
              <a:t>Physical Environment</a:t>
            </a:r>
          </a:p>
          <a:p>
            <a:r>
              <a:rPr lang="en-US" dirty="0" smtClean="0"/>
              <a:t>Social Interaction</a:t>
            </a:r>
          </a:p>
          <a:p>
            <a:r>
              <a:rPr lang="en-US" dirty="0" smtClean="0"/>
              <a:t>Organizational</a:t>
            </a:r>
          </a:p>
          <a:p>
            <a:r>
              <a:rPr lang="en-US" dirty="0" smtClean="0"/>
              <a:t>Major Life Events</a:t>
            </a:r>
          </a:p>
          <a:p>
            <a:r>
              <a:rPr lang="en-US" dirty="0" smtClean="0"/>
              <a:t>Daily Hassles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31242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47800" y="3048000"/>
            <a:ext cx="3276600" cy="22860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Physical environment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3200400"/>
            <a:ext cx="3505200" cy="19812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Noise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Bright Lights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Heat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Confined Spaces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8537995">
            <a:off x="2777747" y="1748712"/>
            <a:ext cx="2215114" cy="6858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40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2400" y="1752600"/>
            <a:ext cx="4953000" cy="2895600"/>
          </a:xfrm>
          <a:prstGeom prst="roundRect">
            <a:avLst/>
          </a:prstGeom>
          <a:solidFill>
            <a:schemeClr val="tx1">
              <a:alpha val="5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Social interaction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1"/>
            <a:ext cx="8229600" cy="2438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Rudeness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Bossiness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Aggressiveness by others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Bullying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45000" r="-1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52600" y="2133600"/>
            <a:ext cx="3505200" cy="2819400"/>
          </a:xfrm>
          <a:prstGeom prst="roundRect">
            <a:avLst/>
          </a:prstGeom>
          <a:solidFill>
            <a:srgbClr val="FF0000">
              <a:alpha val="9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09800"/>
            <a:ext cx="3048000" cy="2514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Rules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Regulations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“Red - Tape”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Deadline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26000" t="14000" r="1000" b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Major events in life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3657601"/>
          </a:xfrm>
        </p:spPr>
        <p:txBody>
          <a:bodyPr/>
          <a:lstStyle/>
          <a:p>
            <a:r>
              <a:rPr lang="en-US" dirty="0" smtClean="0"/>
              <a:t>Birth</a:t>
            </a:r>
          </a:p>
          <a:p>
            <a:r>
              <a:rPr lang="en-US" dirty="0" smtClean="0"/>
              <a:t>Death</a:t>
            </a:r>
          </a:p>
          <a:p>
            <a:r>
              <a:rPr lang="en-US" dirty="0" smtClean="0"/>
              <a:t>Lost job</a:t>
            </a:r>
          </a:p>
          <a:p>
            <a:r>
              <a:rPr lang="en-US" dirty="0" smtClean="0"/>
              <a:t>Promotion</a:t>
            </a:r>
          </a:p>
          <a:p>
            <a:r>
              <a:rPr lang="en-US" dirty="0" smtClean="0"/>
              <a:t>Marital status change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0000" b="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114800"/>
            <a:ext cx="3619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304800" y="2057400"/>
            <a:ext cx="4495800" cy="2057400"/>
          </a:xfrm>
          <a:prstGeom prst="roundRect">
            <a:avLst/>
          </a:prstGeom>
          <a:solidFill>
            <a:schemeClr val="tx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Daily hassles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4648200" cy="1828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Misplaced keys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Commuting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Mechanical breakdowns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3886200"/>
            <a:ext cx="19240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tint val="70000"/>
                <a:satMod val="245000"/>
              </a:schemeClr>
            </a:gs>
            <a:gs pos="75000">
              <a:schemeClr val="accent2">
                <a:tint val="90000"/>
                <a:shade val="60000"/>
                <a:satMod val="240000"/>
              </a:schemeClr>
            </a:gs>
            <a:gs pos="100000">
              <a:schemeClr val="accent2">
                <a:tint val="100000"/>
                <a:shade val="50000"/>
                <a:satMod val="2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Callout 6"/>
          <p:cNvSpPr/>
          <p:nvPr/>
        </p:nvSpPr>
        <p:spPr>
          <a:xfrm rot="11052192">
            <a:off x="721275" y="2129578"/>
            <a:ext cx="6248400" cy="32766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Internal stressors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743200"/>
            <a:ext cx="3733800" cy="2438400"/>
          </a:xfrm>
        </p:spPr>
        <p:txBody>
          <a:bodyPr/>
          <a:lstStyle/>
          <a:p>
            <a:r>
              <a:rPr lang="en-US" dirty="0" smtClean="0"/>
              <a:t>Lifestyle choices</a:t>
            </a:r>
          </a:p>
          <a:p>
            <a:r>
              <a:rPr lang="en-US" dirty="0" smtClean="0"/>
              <a:t>Negative self – talk</a:t>
            </a:r>
          </a:p>
          <a:p>
            <a:r>
              <a:rPr lang="en-US" dirty="0" smtClean="0"/>
              <a:t>Mind traps</a:t>
            </a:r>
          </a:p>
          <a:p>
            <a:r>
              <a:rPr lang="en-US" dirty="0" smtClean="0"/>
              <a:t>Personality traits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44000" t="35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ardrop 6"/>
          <p:cNvSpPr/>
          <p:nvPr/>
        </p:nvSpPr>
        <p:spPr>
          <a:xfrm rot="5079489">
            <a:off x="389274" y="1501781"/>
            <a:ext cx="3518353" cy="3851660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Lifestyle choices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1616812">
            <a:off x="445936" y="2651411"/>
            <a:ext cx="4452204" cy="2025888"/>
          </a:xfrm>
        </p:spPr>
        <p:txBody>
          <a:bodyPr/>
          <a:lstStyle/>
          <a:p>
            <a:r>
              <a:rPr lang="en-US" dirty="0" smtClean="0"/>
              <a:t>Caffeine</a:t>
            </a:r>
          </a:p>
          <a:p>
            <a:r>
              <a:rPr lang="en-US" dirty="0" smtClean="0"/>
              <a:t>Lack of sleep</a:t>
            </a:r>
          </a:p>
          <a:p>
            <a:r>
              <a:rPr lang="en-US" dirty="0" smtClean="0"/>
              <a:t>Overloaded schedule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45000" r="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Callout 4"/>
          <p:cNvSpPr/>
          <p:nvPr/>
        </p:nvSpPr>
        <p:spPr>
          <a:xfrm>
            <a:off x="4114800" y="1905000"/>
            <a:ext cx="4419600" cy="2743200"/>
          </a:xfrm>
          <a:prstGeom prst="wedgeEllipseCallou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Negative self talk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438400"/>
            <a:ext cx="3886200" cy="1905000"/>
          </a:xfrm>
        </p:spPr>
        <p:txBody>
          <a:bodyPr/>
          <a:lstStyle/>
          <a:p>
            <a:r>
              <a:rPr lang="en-US" dirty="0" smtClean="0"/>
              <a:t>Pessimistic thinking</a:t>
            </a:r>
          </a:p>
          <a:p>
            <a:r>
              <a:rPr lang="en-US" dirty="0" smtClean="0"/>
              <a:t>Self criticism</a:t>
            </a:r>
          </a:p>
          <a:p>
            <a:r>
              <a:rPr lang="en-US" dirty="0" smtClean="0"/>
              <a:t>Over analysing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4000" t="51000" r="3000" b="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152400" y="152400"/>
            <a:ext cx="4876800" cy="4191000"/>
          </a:xfrm>
          <a:prstGeom prst="horizontalScroll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Mind traps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4648200" cy="3048000"/>
          </a:xfrm>
        </p:spPr>
        <p:txBody>
          <a:bodyPr/>
          <a:lstStyle/>
          <a:p>
            <a:r>
              <a:rPr lang="en-US" dirty="0" smtClean="0"/>
              <a:t>Unrealistic expectations</a:t>
            </a:r>
          </a:p>
          <a:p>
            <a:r>
              <a:rPr lang="en-US" dirty="0" smtClean="0"/>
              <a:t>Taking things personally</a:t>
            </a:r>
          </a:p>
          <a:p>
            <a:r>
              <a:rPr lang="en-US" dirty="0" smtClean="0"/>
              <a:t>All or nothing thinking</a:t>
            </a:r>
          </a:p>
          <a:p>
            <a:r>
              <a:rPr lang="en-US" dirty="0" smtClean="0"/>
              <a:t>Exaggeration</a:t>
            </a:r>
          </a:p>
          <a:p>
            <a:r>
              <a:rPr lang="en-US" dirty="0" smtClean="0"/>
              <a:t>Rigid thinking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447800"/>
            <a:ext cx="3124200" cy="1600200"/>
          </a:xfrm>
          <a:prstGeom prst="roundRect">
            <a:avLst/>
          </a:prstGeom>
          <a:solidFill>
            <a:schemeClr val="tx1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Personality traits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28956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Perfectionists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Workaholic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tint val="70000"/>
                <a:satMod val="245000"/>
              </a:schemeClr>
            </a:gs>
            <a:gs pos="75000">
              <a:schemeClr val="accent2">
                <a:tint val="90000"/>
                <a:shade val="60000"/>
                <a:satMod val="240000"/>
              </a:schemeClr>
            </a:gs>
            <a:gs pos="100000">
              <a:schemeClr val="accent2">
                <a:tint val="100000"/>
                <a:shade val="50000"/>
                <a:satMod val="2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Kind of stress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/>
              <a:t>Negative</a:t>
            </a:r>
          </a:p>
          <a:p>
            <a:pPr>
              <a:buNone/>
            </a:pPr>
            <a:r>
              <a:rPr lang="en-US" dirty="0" smtClean="0"/>
              <a:t>    It is a contributory factor in minor conditions, such as headaches, digestive</a:t>
            </a:r>
            <a:br>
              <a:rPr lang="en-US" dirty="0" smtClean="0"/>
            </a:br>
            <a:r>
              <a:rPr lang="en-US" dirty="0" smtClean="0"/>
              <a:t>problems, skin complaints, insomnia and</a:t>
            </a:r>
            <a:br>
              <a:rPr lang="en-US" dirty="0" smtClean="0"/>
            </a:br>
            <a:r>
              <a:rPr lang="en-US" dirty="0" smtClean="0"/>
              <a:t>ulcers.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>    Excessive, prolonged and unrelieved stress</a:t>
            </a:r>
            <a:br>
              <a:rPr lang="en-US" dirty="0" smtClean="0"/>
            </a:br>
            <a:r>
              <a:rPr lang="en-US" dirty="0" smtClean="0"/>
              <a:t>can have a harmful effect on mental,</a:t>
            </a:r>
            <a:br>
              <a:rPr lang="en-US" dirty="0" smtClean="0"/>
            </a:br>
            <a:r>
              <a:rPr lang="en-US" dirty="0" smtClean="0"/>
              <a:t>physical and spiritual health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Positive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Stress can also have a positive effect,</a:t>
            </a:r>
            <a:br>
              <a:rPr lang="en-US" dirty="0" smtClean="0"/>
            </a:br>
            <a:r>
              <a:rPr lang="en-US" dirty="0" smtClean="0"/>
              <a:t>spurring motivation and awareness,</a:t>
            </a:r>
            <a:br>
              <a:rPr lang="en-US" dirty="0" smtClean="0"/>
            </a:br>
            <a:r>
              <a:rPr lang="en-US" dirty="0" smtClean="0"/>
              <a:t>providing the stimulation to cope with</a:t>
            </a:r>
            <a:br>
              <a:rPr lang="en-US" dirty="0" smtClean="0"/>
            </a:br>
            <a:r>
              <a:rPr lang="en-US" dirty="0" smtClean="0"/>
              <a:t>challenging situations.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>	Stress also provides the sense of urgency</a:t>
            </a:r>
            <a:br>
              <a:rPr lang="en-US" dirty="0" smtClean="0"/>
            </a:br>
            <a:r>
              <a:rPr lang="en-US" dirty="0" smtClean="0"/>
              <a:t>and alertness needed for survival when</a:t>
            </a:r>
            <a:br>
              <a:rPr lang="en-US" dirty="0" smtClean="0"/>
            </a:br>
            <a:r>
              <a:rPr lang="en-US" dirty="0" smtClean="0"/>
              <a:t>confronting threatening situations.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2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 rot="13036794">
            <a:off x="304691" y="1385657"/>
            <a:ext cx="4534353" cy="4199655"/>
          </a:xfrm>
          <a:prstGeom prst="cloud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Symptoms of stress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1"/>
            <a:ext cx="4114800" cy="2362200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Physical symptoms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Mental symptoms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Behavioral symptoms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Emotional symptom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Physical symptoms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Sleep pattern changes</a:t>
            </a:r>
          </a:p>
          <a:p>
            <a:r>
              <a:rPr lang="en-US" dirty="0" smtClean="0"/>
              <a:t>Fatigue</a:t>
            </a:r>
          </a:p>
          <a:p>
            <a:r>
              <a:rPr lang="en-US" dirty="0" smtClean="0"/>
              <a:t>Digestion changes</a:t>
            </a:r>
          </a:p>
          <a:p>
            <a:r>
              <a:rPr lang="en-US" dirty="0" smtClean="0"/>
              <a:t>Loss of sexual drive</a:t>
            </a:r>
          </a:p>
          <a:p>
            <a:r>
              <a:rPr lang="en-US" dirty="0" smtClean="0"/>
              <a:t>Headaches</a:t>
            </a:r>
          </a:p>
          <a:p>
            <a:r>
              <a:rPr lang="en-US" dirty="0" smtClean="0"/>
              <a:t>Aches and pains</a:t>
            </a:r>
          </a:p>
          <a:p>
            <a:r>
              <a:rPr lang="en-US" dirty="0" smtClean="0"/>
              <a:t>Infections</a:t>
            </a:r>
          </a:p>
          <a:p>
            <a:r>
              <a:rPr lang="en-US" dirty="0" smtClean="0"/>
              <a:t>Indigestion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Dizziness</a:t>
            </a:r>
          </a:p>
          <a:p>
            <a:r>
              <a:rPr lang="en-US" dirty="0" smtClean="0"/>
              <a:t>Fainting</a:t>
            </a:r>
          </a:p>
          <a:p>
            <a:r>
              <a:rPr lang="en-US" dirty="0" smtClean="0"/>
              <a:t>Sweating &amp; trembling</a:t>
            </a:r>
          </a:p>
          <a:p>
            <a:r>
              <a:rPr lang="en-US" dirty="0" smtClean="0"/>
              <a:t>Tingling hands &amp; feet</a:t>
            </a:r>
          </a:p>
          <a:p>
            <a:r>
              <a:rPr lang="en-US" dirty="0" smtClean="0"/>
              <a:t>Breathlessness</a:t>
            </a:r>
          </a:p>
          <a:p>
            <a:r>
              <a:rPr lang="en-US" dirty="0" smtClean="0"/>
              <a:t>Palpitations</a:t>
            </a:r>
          </a:p>
          <a:p>
            <a:r>
              <a:rPr lang="en-US" dirty="0" smtClean="0"/>
              <a:t>Missed heartbeats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Mental symptoms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 of concentration</a:t>
            </a:r>
          </a:p>
          <a:p>
            <a:r>
              <a:rPr lang="en-US" dirty="0" smtClean="0"/>
              <a:t>Memory lapses</a:t>
            </a:r>
          </a:p>
          <a:p>
            <a:r>
              <a:rPr lang="en-US" dirty="0" smtClean="0"/>
              <a:t>Difficulty in making decisions</a:t>
            </a:r>
          </a:p>
          <a:p>
            <a:r>
              <a:rPr lang="en-US" dirty="0" smtClean="0"/>
              <a:t>Confusion</a:t>
            </a:r>
          </a:p>
          <a:p>
            <a:r>
              <a:rPr lang="en-US" dirty="0" smtClean="0"/>
              <a:t>Disorientation</a:t>
            </a:r>
          </a:p>
          <a:p>
            <a:r>
              <a:rPr lang="en-US" dirty="0" smtClean="0"/>
              <a:t>Panic attacks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Behavioral symptoms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Appetite changes - too much or too little</a:t>
            </a:r>
          </a:p>
          <a:p>
            <a:r>
              <a:rPr lang="en-US" dirty="0" smtClean="0"/>
              <a:t>Eating disorders - anorexia, bulimia</a:t>
            </a:r>
          </a:p>
          <a:p>
            <a:r>
              <a:rPr lang="en-US" dirty="0" smtClean="0"/>
              <a:t>Increased intake of alcohol &amp; other drugs</a:t>
            </a:r>
          </a:p>
          <a:p>
            <a:r>
              <a:rPr lang="en-US" dirty="0" smtClean="0"/>
              <a:t>Increased smoking</a:t>
            </a:r>
          </a:p>
          <a:p>
            <a:r>
              <a:rPr lang="en-US" dirty="0" smtClean="0"/>
              <a:t>Restlessness</a:t>
            </a:r>
          </a:p>
          <a:p>
            <a:r>
              <a:rPr lang="en-US" dirty="0" smtClean="0"/>
              <a:t>Fidgeting</a:t>
            </a:r>
          </a:p>
          <a:p>
            <a:r>
              <a:rPr lang="en-US" dirty="0" smtClean="0"/>
              <a:t>Nail biting</a:t>
            </a:r>
          </a:p>
          <a:p>
            <a:r>
              <a:rPr lang="en-US" dirty="0" smtClean="0"/>
              <a:t>Hypochondria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Emotional symptoms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Bouts of depression</a:t>
            </a:r>
          </a:p>
          <a:p>
            <a:r>
              <a:rPr lang="en-US" dirty="0" smtClean="0"/>
              <a:t>Impatience</a:t>
            </a:r>
          </a:p>
          <a:p>
            <a:r>
              <a:rPr lang="en-US" dirty="0" smtClean="0"/>
              <a:t>Fits of rage</a:t>
            </a:r>
          </a:p>
          <a:p>
            <a:r>
              <a:rPr lang="en-US" dirty="0" smtClean="0"/>
              <a:t>Tearfulness</a:t>
            </a:r>
          </a:p>
          <a:p>
            <a:r>
              <a:rPr lang="en-US" dirty="0" smtClean="0"/>
              <a:t>Deterioration of personal hygiene and</a:t>
            </a:r>
            <a:br>
              <a:rPr lang="en-US" dirty="0" smtClean="0"/>
            </a:br>
            <a:r>
              <a:rPr lang="en-US" dirty="0" smtClean="0"/>
              <a:t>appearance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awareness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ABC STRATEGY </a:t>
            </a:r>
          </a:p>
          <a:p>
            <a:pPr algn="ctr">
              <a:buNone/>
            </a:pPr>
            <a:r>
              <a:rPr lang="en-US" dirty="0" smtClean="0"/>
              <a:t>A = AWARENESS 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What causes you stress? </a:t>
            </a:r>
          </a:p>
          <a:p>
            <a:pPr algn="ctr">
              <a:buNone/>
            </a:pPr>
            <a:r>
              <a:rPr lang="en-US" dirty="0" smtClean="0"/>
              <a:t>How do you react? </a:t>
            </a:r>
          </a:p>
          <a:p>
            <a:endParaRPr lang="en-US" dirty="0"/>
          </a:p>
        </p:txBody>
      </p:sp>
      <p:pic>
        <p:nvPicPr>
          <p:cNvPr id="1027" name="Picture 3" descr="C:\Documents and Settings\Kavitha\Desktop\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85800" y="0"/>
            <a:ext cx="7580313" cy="6348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Kavitha\Desktop\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90600" y="381000"/>
            <a:ext cx="7580313" cy="634841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ABC strategy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828800"/>
            <a:ext cx="7086600" cy="30480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 = BALANCE </a:t>
            </a:r>
          </a:p>
          <a:p>
            <a:pPr algn="ctr">
              <a:buNone/>
            </a:pPr>
            <a:r>
              <a:rPr lang="en-US" dirty="0" smtClean="0"/>
              <a:t>There is a fine line between positive / </a:t>
            </a:r>
          </a:p>
          <a:p>
            <a:pPr algn="ctr">
              <a:buNone/>
            </a:pPr>
            <a:r>
              <a:rPr lang="en-US" dirty="0" smtClean="0"/>
              <a:t>negative stress </a:t>
            </a:r>
          </a:p>
          <a:p>
            <a:pPr algn="ctr">
              <a:buNone/>
            </a:pPr>
            <a:r>
              <a:rPr lang="en-US" dirty="0" smtClean="0"/>
              <a:t>How much can you cope with before it </a:t>
            </a:r>
          </a:p>
          <a:p>
            <a:pPr algn="ctr">
              <a:buNone/>
            </a:pPr>
            <a:r>
              <a:rPr lang="en-US" dirty="0" smtClean="0"/>
              <a:t>becomes negative ?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ABC strategy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828800"/>
            <a:ext cx="6172200" cy="3200400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C = CONTROL </a:t>
            </a:r>
          </a:p>
          <a:p>
            <a:pPr algn="ctr">
              <a:buNone/>
            </a:pPr>
            <a:r>
              <a:rPr lang="en-US" dirty="0" smtClean="0"/>
              <a:t>What can you do to help yourself combat the </a:t>
            </a:r>
          </a:p>
          <a:p>
            <a:pPr algn="ctr">
              <a:buNone/>
            </a:pPr>
            <a:r>
              <a:rPr lang="en-US" dirty="0" smtClean="0"/>
              <a:t>negative effects of stress ? </a:t>
            </a:r>
          </a:p>
          <a:p>
            <a:pPr algn="ctr">
              <a:buNone/>
            </a:pPr>
            <a:endParaRPr lang="en-US" dirty="0"/>
          </a:p>
        </p:txBody>
      </p:sp>
      <p:pic>
        <p:nvPicPr>
          <p:cNvPr id="3074" name="Picture 2" descr="C:\Documents and Settings\Kavitha\Desktop\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62000" y="685800"/>
            <a:ext cx="7580313" cy="6348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Change your behavior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4876800" cy="30480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Be assertive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Get </a:t>
            </a:r>
            <a:r>
              <a:rPr lang="en-US" b="1" dirty="0" smtClean="0">
                <a:solidFill>
                  <a:srgbClr val="FFFF00"/>
                </a:solidFill>
              </a:rPr>
              <a:t>organized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Ventilation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Humor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Diversion and distraction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Equality &amp; basic rights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1) The right to express my feelings</a:t>
            </a:r>
            <a:br>
              <a:rPr lang="en-US" dirty="0" smtClean="0"/>
            </a:br>
            <a:r>
              <a:rPr lang="en-US" dirty="0" smtClean="0"/>
              <a:t>2) The right to express opinions / beliefs</a:t>
            </a:r>
            <a:br>
              <a:rPr lang="en-US" dirty="0" smtClean="0"/>
            </a:br>
            <a:r>
              <a:rPr lang="en-US" dirty="0" smtClean="0"/>
              <a:t>3) The right to say ‘Yes/No’ for yourself</a:t>
            </a:r>
            <a:br>
              <a:rPr lang="en-US" dirty="0" smtClean="0"/>
            </a:br>
            <a:r>
              <a:rPr lang="en-US" dirty="0" smtClean="0"/>
              <a:t>4) Right to </a:t>
            </a:r>
            <a:r>
              <a:rPr lang="en-US" dirty="0" smtClean="0">
                <a:solidFill>
                  <a:schemeClr val="bg1"/>
                </a:solidFill>
              </a:rPr>
              <a:t>change</a:t>
            </a:r>
            <a:r>
              <a:rPr lang="en-US" dirty="0" smtClean="0"/>
              <a:t> your mind</a:t>
            </a:r>
            <a:br>
              <a:rPr lang="en-US" dirty="0" smtClean="0"/>
            </a:br>
            <a:r>
              <a:rPr lang="en-US" dirty="0" smtClean="0"/>
              <a:t>5) Right to say ‘I don’t understand’</a:t>
            </a:r>
            <a:br>
              <a:rPr lang="en-US" dirty="0" smtClean="0"/>
            </a:br>
            <a:r>
              <a:rPr lang="en-US" dirty="0" smtClean="0"/>
              <a:t>6) Right to be yourself, not acting for the</a:t>
            </a:r>
            <a:br>
              <a:rPr lang="en-US" dirty="0" smtClean="0"/>
            </a:br>
            <a:r>
              <a:rPr lang="en-US" dirty="0" smtClean="0"/>
              <a:t>benefit of others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1524000"/>
            <a:ext cx="7772400" cy="4267200"/>
          </a:xfrm>
          <a:prstGeom prst="roundRect">
            <a:avLst/>
          </a:prstGeom>
          <a:solidFill>
            <a:schemeClr val="tx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08038"/>
          </a:xfrm>
        </p:spPr>
        <p:txBody>
          <a:bodyPr/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Assertive skills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Establish good eye contact / don’t stare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Stand or sit comfortably - don’t fidget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Talk in a firm, steady voice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Use body language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‘I think’ / ‘I feel’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‘What do you think?’ ‘How do you feel ?’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Concise and to the point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676400"/>
            <a:ext cx="7848600" cy="3733800"/>
          </a:xfrm>
          <a:prstGeom prst="roundRect">
            <a:avLst/>
          </a:prstGeom>
          <a:solidFill>
            <a:srgbClr val="00B050">
              <a:alpha val="7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Benefits</a:t>
            </a:r>
            <a:endParaRPr lang="en-US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657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Higher self-esteem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Less self-conscious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Less anxious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Manage stress more successfully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Appreciate yourself and others more easily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Feeling of self-control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1828800"/>
            <a:ext cx="8001000" cy="4191000"/>
          </a:xfrm>
          <a:prstGeom prst="roundRect">
            <a:avLst/>
          </a:prstGeom>
          <a:solidFill>
            <a:schemeClr val="accent1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Get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organized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7848600" cy="4038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bg1"/>
                </a:solidFill>
              </a:rPr>
              <a:t>Poor organization is one of the most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common causes of stress. Structured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approaches offer security against ‘out of the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blue’ problems. </a:t>
            </a:r>
            <a:r>
              <a:rPr lang="en-US" dirty="0" err="1" smtClean="0">
                <a:solidFill>
                  <a:schemeClr val="bg1"/>
                </a:solidFill>
              </a:rPr>
              <a:t>Prioritising</a:t>
            </a:r>
            <a:r>
              <a:rPr lang="en-US" dirty="0" smtClean="0">
                <a:solidFill>
                  <a:schemeClr val="bg1"/>
                </a:solidFill>
              </a:rPr>
              <a:t> objectives,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duties and activities makes them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manageable and achievable. Don’t overload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your mind. </a:t>
            </a:r>
            <a:r>
              <a:rPr lang="en-US" dirty="0" err="1" smtClean="0">
                <a:solidFill>
                  <a:schemeClr val="bg1"/>
                </a:solidFill>
              </a:rPr>
              <a:t>Organisation</a:t>
            </a:r>
            <a:r>
              <a:rPr lang="en-US" dirty="0" smtClean="0">
                <a:solidFill>
                  <a:schemeClr val="bg1"/>
                </a:solidFill>
              </a:rPr>
              <a:t> will help avoid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personal and professional chaos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000" r="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/>
          <p:cNvSpPr/>
          <p:nvPr/>
        </p:nvSpPr>
        <p:spPr>
          <a:xfrm rot="5400000">
            <a:off x="4152900" y="342900"/>
            <a:ext cx="3200400" cy="5867400"/>
          </a:xfrm>
          <a:prstGeom prst="wedgeRoundRectCallout">
            <a:avLst/>
          </a:prstGeom>
          <a:solidFill>
            <a:schemeClr val="tx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Humor</a:t>
            </a:r>
            <a:r>
              <a:rPr lang="en-US" dirty="0" smtClean="0">
                <a:latin typeface="Berlin Sans FB Demi" pitchFamily="34" charset="0"/>
              </a:rPr>
              <a:t> 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943600" cy="3048000"/>
          </a:xfrm>
        </p:spPr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Good stress – reducer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Applies at home and work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Relieves muscular tension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Improves breathing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Pumps endorphins into the bloodstream -</a:t>
            </a:r>
          </a:p>
          <a:p>
            <a:pPr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 	the body’s natural painkillers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Diversion and Distraction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6858000" cy="3733800"/>
          </a:xfrm>
        </p:spPr>
        <p:txBody>
          <a:bodyPr/>
          <a:lstStyle/>
          <a:p>
            <a:r>
              <a:rPr lang="en-US" dirty="0" smtClean="0"/>
              <a:t>Take time out</a:t>
            </a:r>
          </a:p>
          <a:p>
            <a:r>
              <a:rPr lang="en-US" dirty="0" smtClean="0"/>
              <a:t>Get away from things that bother you</a:t>
            </a:r>
          </a:p>
          <a:p>
            <a:r>
              <a:rPr lang="en-US" dirty="0" smtClean="0"/>
              <a:t>Doesn’t solve the problem</a:t>
            </a:r>
          </a:p>
          <a:p>
            <a:r>
              <a:rPr lang="en-US" dirty="0" smtClean="0"/>
              <a:t>Reduce stress level</a:t>
            </a:r>
          </a:p>
          <a:p>
            <a:r>
              <a:rPr lang="en-US" dirty="0" smtClean="0"/>
              <a:t>Calm down</a:t>
            </a:r>
          </a:p>
          <a:p>
            <a:r>
              <a:rPr lang="en-US" dirty="0" smtClean="0"/>
              <a:t>Think logically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Change your lifestyle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3733800" cy="4373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Diet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Smoking &amp; Alcohol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Exercise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Sleep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Leisure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Relaxation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762000"/>
            <a:ext cx="5681662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475</Words>
  <Application>Microsoft Office PowerPoint</Application>
  <PresentationFormat>On-screen Show (4:3)</PresentationFormat>
  <Paragraphs>191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management at work</vt:lpstr>
      <vt:lpstr>General Awareness</vt:lpstr>
      <vt:lpstr>What is stress</vt:lpstr>
      <vt:lpstr>       Stress feelings</vt:lpstr>
      <vt:lpstr>External stressors</vt:lpstr>
      <vt:lpstr>Physical environment</vt:lpstr>
      <vt:lpstr>Social interaction</vt:lpstr>
      <vt:lpstr>Organizational</vt:lpstr>
      <vt:lpstr>Major events in life</vt:lpstr>
      <vt:lpstr>Daily hassles</vt:lpstr>
      <vt:lpstr>Internal stressors</vt:lpstr>
      <vt:lpstr>Lifestyle choices</vt:lpstr>
      <vt:lpstr>Negative self talk</vt:lpstr>
      <vt:lpstr>Mind traps</vt:lpstr>
      <vt:lpstr>Personality traits</vt:lpstr>
      <vt:lpstr>Kind of stress</vt:lpstr>
      <vt:lpstr>Positive</vt:lpstr>
      <vt:lpstr>Symptoms of stress</vt:lpstr>
      <vt:lpstr>Physical symptoms</vt:lpstr>
      <vt:lpstr>Mental symptoms</vt:lpstr>
      <vt:lpstr>Behavioral symptoms</vt:lpstr>
      <vt:lpstr>Emotional symptoms</vt:lpstr>
      <vt:lpstr>Stress awareness</vt:lpstr>
      <vt:lpstr>ABC strategy</vt:lpstr>
      <vt:lpstr>ABC strategy</vt:lpstr>
      <vt:lpstr>Change your behavior</vt:lpstr>
      <vt:lpstr>Equality &amp; basic rights</vt:lpstr>
      <vt:lpstr>Assertive skills</vt:lpstr>
      <vt:lpstr>Benefits</vt:lpstr>
      <vt:lpstr>Get organized</vt:lpstr>
      <vt:lpstr>Humor </vt:lpstr>
      <vt:lpstr>Diversion and Distraction</vt:lpstr>
      <vt:lpstr>Change your lifestyle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 management at work</dc:title>
  <dc:creator/>
  <cp:lastModifiedBy>Kavitha</cp:lastModifiedBy>
  <cp:revision>146</cp:revision>
  <dcterms:created xsi:type="dcterms:W3CDTF">2006-08-16T00:00:00Z</dcterms:created>
  <dcterms:modified xsi:type="dcterms:W3CDTF">2011-03-18T07:33:58Z</dcterms:modified>
</cp:coreProperties>
</file>